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7" r:id="rId2"/>
    <p:sldId id="288" r:id="rId3"/>
    <p:sldId id="279" r:id="rId4"/>
    <p:sldId id="290" r:id="rId5"/>
    <p:sldId id="281" r:id="rId6"/>
    <p:sldId id="282" r:id="rId7"/>
    <p:sldId id="283" r:id="rId8"/>
    <p:sldId id="291" r:id="rId9"/>
    <p:sldId id="293" r:id="rId10"/>
    <p:sldId id="292" r:id="rId11"/>
    <p:sldId id="286" r:id="rId12"/>
    <p:sldId id="294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83" d="100"/>
          <a:sy n="83" d="100"/>
        </p:scale>
        <p:origin x="-996" y="-84"/>
      </p:cViewPr>
      <p:guideLst>
        <p:guide orient="horz" pos="15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7043200" cy="117043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193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1902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143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0110" y="1791205"/>
            <a:ext cx="7315200" cy="1200329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this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lesson you are going to learn how to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divide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fractions by multiplying by the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reciprocal.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388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97180" y="2514600"/>
                <a:ext cx="3246120" cy="832344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÷</a:t>
                </a:r>
                <a:r>
                  <a:rPr lang="en-US" sz="3200" b="1" dirty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=  2  </a:t>
                </a:r>
                <a:endParaRPr lang="en-US" sz="3200" b="1" dirty="0" smtClean="0">
                  <a:latin typeface="+mn-lt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" y="2514600"/>
                <a:ext cx="3246120" cy="83234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2817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028700" y="537210"/>
            <a:ext cx="6972300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are dividing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by a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number,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we can get the same answer by multiplying by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400" b="1" u="sng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reciprocal</a:t>
            </a:r>
            <a:r>
              <a:rPr lang="en-US" sz="2400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that number.</a:t>
            </a:r>
          </a:p>
        </p:txBody>
      </p:sp>
      <p:pic>
        <p:nvPicPr>
          <p:cNvPr id="4" name="Picture 2" descr="http://img.tfd.com/wn/87/5FC8E-headst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00300"/>
            <a:ext cx="12477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5029200" y="2529840"/>
                <a:ext cx="3657600" cy="803682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:r>
                  <a:rPr lang="en-US" sz="3200" b="1" dirty="0">
                    <a:latin typeface="+mn-lt"/>
                    <a:ea typeface="Verdana" pitchFamily="34" charset="0"/>
                    <a:cs typeface="Verdana" pitchFamily="34" charset="0"/>
                  </a:rPr>
                  <a:t>x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𝟐𝟒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24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or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2</a:t>
                </a:r>
                <a:endParaRPr lang="en-US" sz="3200" b="1" dirty="0" smtClean="0">
                  <a:latin typeface="+mn-lt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29840"/>
                <a:ext cx="3657600" cy="80368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r="-1155" b="-6522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1257300" y="4560570"/>
                <a:ext cx="6094938" cy="647357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+mn-lt"/>
                  </a:rPr>
                  <a:t> </a:t>
                </a:r>
                <a:r>
                  <a:rPr lang="en-US" sz="2400" b="1" dirty="0">
                    <a:latin typeface="+mn-lt"/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+mn-lt"/>
                  </a:rPr>
                  <a:t> has the same answer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+mn-lt"/>
                  </a:rPr>
                  <a:t> </a:t>
                </a:r>
                <a:r>
                  <a:rPr lang="en-US" sz="2400" b="1" dirty="0" smtClean="0">
                    <a:latin typeface="+mn-lt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+mn-lt"/>
                  </a:rPr>
                  <a:t>!</a:t>
                </a:r>
                <a:endParaRPr lang="en-US" sz="2400" b="1" dirty="0">
                  <a:latin typeface="+mn-lt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4560570"/>
                <a:ext cx="6094938" cy="64735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786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55021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0110" y="1791205"/>
            <a:ext cx="7315200" cy="830997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this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lesson you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learned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how to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divide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fractions by multiplying by the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reciprocal !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38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685800" y="342900"/>
                <a:ext cx="7543800" cy="1525161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Henry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+mn-lt"/>
                          </a:rPr>
                        </m:ctrlPr>
                      </m:fPr>
                      <m:num>
                        <m:r>
                          <a:rPr lang="en-US" sz="2400" i="1">
                            <a:latin typeface="+mn-lt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+mn-lt"/>
                  </a:rPr>
                  <a:t> of a pound bag of bird seed left.  He needs to pour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+mn-lt"/>
                          </a:rPr>
                        </m:ctrlPr>
                      </m:fPr>
                      <m:num>
                        <m:r>
                          <a:rPr lang="en-US" sz="2400" i="1">
                            <a:latin typeface="+mn-lt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+mn-lt"/>
                  </a:rPr>
                  <a:t> of a pound into each bird feeder.  How many bird feeders can he fill?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42900"/>
                <a:ext cx="7543800" cy="152516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046" b="-6641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9155430" y="1600200"/>
                <a:ext cx="3200400" cy="1018420"/>
              </a:xfrm>
              <a:prstGeom prst="rect">
                <a:avLst/>
              </a:prstGeom>
              <a:ln w="38100">
                <a:solidFill>
                  <a:schemeClr val="accent4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+mn-lt"/>
                  </a:rPr>
                  <a:t>How </a:t>
                </a:r>
                <a:r>
                  <a:rPr lang="en-US" sz="2400" dirty="0">
                    <a:latin typeface="+mn-lt"/>
                  </a:rPr>
                  <a:t>many groups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+mn-lt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+mn-lt"/>
                  </a:rPr>
                  <a:t> </a:t>
                </a:r>
                <a:r>
                  <a:rPr lang="en-US" sz="2400" dirty="0" smtClean="0">
                    <a:latin typeface="+mn-lt"/>
                  </a:rPr>
                  <a:t>are in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+mn-lt"/>
                          </a:rPr>
                        </m:ctrlPr>
                      </m:fPr>
                      <m:num>
                        <m:r>
                          <a:rPr lang="en-US" sz="2400" i="1">
                            <a:latin typeface="+mn-lt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+mn-lt"/>
                  </a:rPr>
                  <a:t> ?</a:t>
                </a:r>
                <a:endParaRPr lang="en-US" sz="2400" dirty="0">
                  <a:latin typeface="+mn-lt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430" y="1600200"/>
                <a:ext cx="3200400" cy="101842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448" t="-2890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9201150" y="2704218"/>
                <a:ext cx="3246120" cy="832344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÷</a:t>
                </a:r>
                <a:r>
                  <a:rPr lang="en-US" sz="3200" b="1" dirty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=    </a:t>
                </a:r>
                <a:endParaRPr lang="en-US" sz="3200" b="1" dirty="0" smtClean="0">
                  <a:latin typeface="+mn-lt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150" y="2704218"/>
                <a:ext cx="3246120" cy="83234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3521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9189720" y="3570852"/>
                <a:ext cx="3657600" cy="832344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x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 =</a:t>
                </a:r>
                <a:endParaRPr lang="en-US" sz="3200" b="1" dirty="0" smtClean="0">
                  <a:latin typeface="+mn-lt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9720" y="3570852"/>
                <a:ext cx="3657600" cy="83234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7042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7931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457200" y="2514600"/>
                <a:ext cx="3200400" cy="889924"/>
              </a:xfrm>
              <a:prstGeom prst="rect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6 ÷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</a:t>
                </a:r>
                <a:r>
                  <a:rPr lang="en-US" sz="2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</a:t>
                </a:r>
                <a:r>
                  <a:rPr lang="en-US" sz="36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12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14600"/>
                <a:ext cx="3200400" cy="88992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5085" b="-7947"/>
                </a:stretch>
              </a:blipFill>
              <a:ln w="381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343400" y="2514600"/>
            <a:ext cx="2857500" cy="92333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x 2 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</a:p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320039" y="902990"/>
                <a:ext cx="6277681" cy="624082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+mn-lt"/>
                  </a:rPr>
                  <a:t>6 </a:t>
                </a:r>
                <a:r>
                  <a:rPr lang="en-US" sz="2400" b="1" dirty="0">
                    <a:latin typeface="+mn-lt"/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+mn-lt"/>
                  </a:rPr>
                  <a:t> has the same answer as 6 x 2!</a:t>
                </a:r>
                <a:endParaRPr lang="en-US" sz="2400" b="1" dirty="0">
                  <a:latin typeface="+mn-lt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39" y="902990"/>
                <a:ext cx="6277681" cy="62408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158" r="-290" b="-4587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2.bp.blogspot.com/-ghqiXrjPqzQ/ThsIMZdz1NI/AAAAAAAADB0/wdUjB61TUH8/s1600/Light+Bul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88406"/>
            <a:ext cx="1657350" cy="184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714500" y="4160520"/>
            <a:ext cx="1257300" cy="1143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14850" y="4160520"/>
            <a:ext cx="1257300" cy="1143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93119" y="4149090"/>
            <a:ext cx="1257300" cy="1143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0039" y="4160520"/>
            <a:ext cx="1257300" cy="1143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909310" y="4137660"/>
            <a:ext cx="1257300" cy="1143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03770" y="4149090"/>
            <a:ext cx="1257300" cy="1143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9" idx="0"/>
            <a:endCxn id="9" idx="4"/>
          </p:cNvCxnSpPr>
          <p:nvPr/>
        </p:nvCxnSpPr>
        <p:spPr>
          <a:xfrm>
            <a:off x="948689" y="4160520"/>
            <a:ext cx="0" cy="1143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0"/>
            <a:endCxn id="4" idx="4"/>
          </p:cNvCxnSpPr>
          <p:nvPr/>
        </p:nvCxnSpPr>
        <p:spPr>
          <a:xfrm>
            <a:off x="2343150" y="4160520"/>
            <a:ext cx="0" cy="1143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0"/>
            <a:endCxn id="8" idx="4"/>
          </p:cNvCxnSpPr>
          <p:nvPr/>
        </p:nvCxnSpPr>
        <p:spPr>
          <a:xfrm>
            <a:off x="3721769" y="4149090"/>
            <a:ext cx="0" cy="1143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43500" y="4149090"/>
            <a:ext cx="0" cy="1143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0"/>
            <a:endCxn id="10" idx="4"/>
          </p:cNvCxnSpPr>
          <p:nvPr/>
        </p:nvCxnSpPr>
        <p:spPr>
          <a:xfrm>
            <a:off x="6537960" y="4137660"/>
            <a:ext cx="0" cy="1143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0"/>
            <a:endCxn id="11" idx="4"/>
          </p:cNvCxnSpPr>
          <p:nvPr/>
        </p:nvCxnSpPr>
        <p:spPr>
          <a:xfrm>
            <a:off x="7932420" y="4149090"/>
            <a:ext cx="0" cy="1143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1490" y="4457700"/>
            <a:ext cx="342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47750" y="4457700"/>
            <a:ext cx="342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5950" y="4480560"/>
            <a:ext cx="342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00300" y="4480560"/>
            <a:ext cx="342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80410" y="4503420"/>
            <a:ext cx="342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71900" y="4491990"/>
            <a:ext cx="342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86300" y="4480560"/>
            <a:ext cx="342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00650" y="4491990"/>
            <a:ext cx="342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37910" y="4472940"/>
            <a:ext cx="3429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97720" y="4480560"/>
            <a:ext cx="617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00925" y="4503420"/>
            <a:ext cx="571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2424" y="4503420"/>
            <a:ext cx="588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xmlns="" val="9380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537210"/>
            <a:ext cx="6972300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are dividing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by a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number,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we can get the same answer by multiplying by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400" b="1" u="sng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reciprocal</a:t>
            </a:r>
            <a:r>
              <a:rPr lang="en-US" sz="2400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that number.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457200" y="2514600"/>
                <a:ext cx="3200400" cy="889924"/>
              </a:xfrm>
              <a:prstGeom prst="rect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÷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</a:t>
                </a:r>
                <a:r>
                  <a:rPr lang="en-US" sz="2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</a:t>
                </a:r>
                <a:endParaRPr lang="en-US" sz="36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14600"/>
                <a:ext cx="3200400" cy="88992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5085" b="-7947"/>
                </a:stretch>
              </a:blipFill>
              <a:ln w="381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img.tfd.com/wn/87/5FC8E-headst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0962" y="2400300"/>
            <a:ext cx="12477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72100" y="2596962"/>
            <a:ext cx="3200400" cy="892552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x    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</a:p>
          <a:p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38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457200" y="571500"/>
                <a:ext cx="4000500" cy="832344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÷</a:t>
                </a:r>
                <a:r>
                  <a:rPr lang="en-US" sz="3200" b="1" dirty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= 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71500"/>
                <a:ext cx="4000500" cy="83234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3521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Callout 2"/>
          <p:cNvSpPr/>
          <p:nvPr/>
        </p:nvSpPr>
        <p:spPr>
          <a:xfrm>
            <a:off x="5143500" y="228600"/>
            <a:ext cx="3314700" cy="1943100"/>
          </a:xfrm>
          <a:prstGeom prst="wedgeEllipseCallou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657850" y="431029"/>
                <a:ext cx="2286000" cy="1538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How many groups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are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850" y="431029"/>
                <a:ext cx="2286000" cy="153824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4000" t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00100" y="2514600"/>
            <a:ext cx="3429000" cy="79647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0100" y="3311072"/>
            <a:ext cx="3429000" cy="79647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5" idx="0"/>
            <a:endCxn id="10" idx="0"/>
          </p:cNvCxnSpPr>
          <p:nvPr/>
        </p:nvCxnSpPr>
        <p:spPr>
          <a:xfrm>
            <a:off x="2514600" y="2514600"/>
            <a:ext cx="0" cy="7964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0"/>
            <a:endCxn id="10" idx="2"/>
          </p:cNvCxnSpPr>
          <p:nvPr/>
        </p:nvCxnSpPr>
        <p:spPr>
          <a:xfrm>
            <a:off x="2514600" y="3311072"/>
            <a:ext cx="0" cy="7964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14500" y="3311072"/>
            <a:ext cx="0" cy="7964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29000" y="3311072"/>
            <a:ext cx="0" cy="7964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348740" y="2514600"/>
                <a:ext cx="6858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740" y="2514600"/>
                <a:ext cx="685800" cy="78380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2971800" y="2527268"/>
                <a:ext cx="6858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527268"/>
                <a:ext cx="685800" cy="78380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914400" y="3317406"/>
                <a:ext cx="6858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17406"/>
                <a:ext cx="685800" cy="783804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1794510" y="3318826"/>
                <a:ext cx="6858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510" y="3318826"/>
                <a:ext cx="685800" cy="783804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2628900" y="3309046"/>
                <a:ext cx="6858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900" y="3309046"/>
                <a:ext cx="685800" cy="783804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3463290" y="3322126"/>
                <a:ext cx="6858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290" y="3322126"/>
                <a:ext cx="685800" cy="783804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5200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97180" y="2514600"/>
                <a:ext cx="3246120" cy="832344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÷</a:t>
                </a:r>
                <a:r>
                  <a:rPr lang="en-US" sz="3200" b="1" dirty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= 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" y="2514600"/>
                <a:ext cx="3246120" cy="83234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2817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028700" y="537210"/>
            <a:ext cx="6972300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are dividing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by a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number,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we can get the same answer by multiplying by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400" b="1" u="sng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reciprocal</a:t>
            </a:r>
            <a:r>
              <a:rPr lang="en-US" sz="2400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that number.</a:t>
            </a:r>
          </a:p>
        </p:txBody>
      </p:sp>
      <p:pic>
        <p:nvPicPr>
          <p:cNvPr id="4" name="Picture 2" descr="http://img.tfd.com/wn/87/5FC8E-headst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00300"/>
            <a:ext cx="12477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5029200" y="2529840"/>
                <a:ext cx="3543300" cy="832344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:r>
                  <a:rPr lang="en-US" sz="3200" b="1" dirty="0">
                    <a:latin typeface="+mn-lt"/>
                    <a:ea typeface="Verdana" pitchFamily="34" charset="0"/>
                    <a:cs typeface="Verdana" pitchFamily="34" charset="0"/>
                  </a:rPr>
                  <a:t>x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    =  </a:t>
                </a:r>
                <a:endParaRPr lang="en-US" sz="3200" b="1" dirty="0" smtClean="0">
                  <a:latin typeface="+mn-lt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29840"/>
                <a:ext cx="3543300" cy="83234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2797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7238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720090" y="457200"/>
                <a:ext cx="7315200" cy="1364476"/>
              </a:xfrm>
              <a:prstGeom prst="rect">
                <a:avLst/>
              </a:prstGeom>
              <a:ln w="38100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+mn-lt"/>
                  </a:rPr>
                  <a:t>Rashae</a:t>
                </a:r>
                <a:r>
                  <a:rPr lang="en-US" sz="2400" dirty="0">
                    <a:latin typeface="+mn-lt"/>
                  </a:rPr>
                  <a:t>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+mn-lt"/>
                          </a:rPr>
                        </m:ctrlPr>
                      </m:fPr>
                      <m:num>
                        <m:r>
                          <a:rPr lang="en-US" sz="2400" i="1">
                            <a:latin typeface="+mn-lt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+mn-lt"/>
                  </a:rPr>
                  <a:t> of a yard of fabric.  She needs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+mn-lt"/>
                          </a:rPr>
                        </m:ctrlPr>
                      </m:fPr>
                      <m:num>
                        <m:r>
                          <a:rPr lang="en-US" sz="2400" i="1">
                            <a:latin typeface="+mn-lt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+mn-lt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>
                    <a:latin typeface="+mn-lt"/>
                  </a:rPr>
                  <a:t> of a yard for each pillow she is making.  How many pillows can she make? </a:t>
                </a:r>
                <a:endParaRPr lang="en-US" sz="2400" dirty="0">
                  <a:latin typeface="+mn-lt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90" y="457200"/>
                <a:ext cx="7315200" cy="136447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995" b="-7391"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7238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5029200" y="1371600"/>
                <a:ext cx="3200400" cy="995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H</a:t>
                </a:r>
                <a:r>
                  <a:rPr lang="en-US" sz="2400" dirty="0" smtClean="0">
                    <a:latin typeface="+mn-lt"/>
                  </a:rPr>
                  <a:t>ow </a:t>
                </a:r>
                <a:r>
                  <a:rPr lang="en-US" sz="2400" dirty="0">
                    <a:latin typeface="+mn-lt"/>
                  </a:rPr>
                  <a:t>many groups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+mn-lt"/>
                          </a:rPr>
                        </m:ctrlPr>
                      </m:fPr>
                      <m:num>
                        <m:r>
                          <a:rPr lang="en-US" sz="2400" i="1">
                            <a:latin typeface="+mn-lt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+mn-lt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>
                    <a:latin typeface="+mn-lt"/>
                  </a:rPr>
                  <a:t> </a:t>
                </a:r>
                <a:r>
                  <a:rPr lang="en-US" sz="2400" dirty="0" smtClean="0">
                    <a:latin typeface="+mn-lt"/>
                  </a:rPr>
                  <a:t>are in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+mn-lt"/>
                          </a:rPr>
                        </m:ctrlPr>
                      </m:fPr>
                      <m:num>
                        <m:r>
                          <a:rPr lang="en-US" sz="2400" i="1">
                            <a:latin typeface="+mn-lt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+mn-lt"/>
                  </a:rPr>
                  <a:t> ?</a:t>
                </a:r>
                <a:endParaRPr lang="en-US" sz="2400" dirty="0">
                  <a:latin typeface="+mn-lt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71600"/>
                <a:ext cx="3200400" cy="99514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857" t="-4908" b="-3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ular Callout 2"/>
          <p:cNvSpPr/>
          <p:nvPr/>
        </p:nvSpPr>
        <p:spPr>
          <a:xfrm>
            <a:off x="5029200" y="1137652"/>
            <a:ext cx="2971800" cy="1600200"/>
          </a:xfrm>
          <a:prstGeom prst="wedgeRoundRectCallou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571500" y="1371600"/>
                <a:ext cx="3185487" cy="892745"/>
              </a:xfrm>
              <a:prstGeom prst="rect">
                <a:avLst/>
              </a:prstGeom>
              <a:ln w="38100">
                <a:solidFill>
                  <a:schemeClr val="accent4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+mn-lt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+mn-lt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latin typeface="+mn-lt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>
                    <a:latin typeface="+mn-lt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+mn-lt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+mn-lt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latin typeface="+mn-lt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600" b="1" dirty="0">
                    <a:latin typeface="+mn-lt"/>
                  </a:rPr>
                  <a:t> = ____</a:t>
                </a:r>
                <a:endParaRPr lang="en-US" sz="3600" b="1" dirty="0">
                  <a:latin typeface="+mn-lt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1371600"/>
                <a:ext cx="3185487" cy="89274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3977" b="-8553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019581" y="3081234"/>
            <a:ext cx="3813647" cy="8001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935523" y="3069804"/>
            <a:ext cx="0" cy="8001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43100" y="3094248"/>
            <a:ext cx="0" cy="8001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3086100"/>
            <a:ext cx="0" cy="8001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1268730" y="3086100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30" y="3086100"/>
                <a:ext cx="457200" cy="78380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2187103" y="3094248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103" y="3094248"/>
                <a:ext cx="457200" cy="78380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3200400" y="3094248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094248"/>
                <a:ext cx="457200" cy="783804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4114800" y="3086100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086100"/>
                <a:ext cx="457200" cy="783804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1004179" y="3914568"/>
            <a:ext cx="3813647" cy="8001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7" idx="0"/>
            <a:endCxn id="17" idx="2"/>
          </p:cNvCxnSpPr>
          <p:nvPr/>
        </p:nvCxnSpPr>
        <p:spPr>
          <a:xfrm>
            <a:off x="2911003" y="3914568"/>
            <a:ext cx="0" cy="8001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43100" y="3869904"/>
            <a:ext cx="0" cy="8001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86200" y="3894348"/>
            <a:ext cx="0" cy="8001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85900" y="3934674"/>
            <a:ext cx="0" cy="8001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28956" y="3934674"/>
            <a:ext cx="0" cy="8001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29000" y="3914568"/>
            <a:ext cx="0" cy="8001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3904722"/>
            <a:ext cx="0" cy="8001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2453802" y="3934674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802" y="3934674"/>
                <a:ext cx="457200" cy="783804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1485900" y="3934674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3934674"/>
                <a:ext cx="457200" cy="783804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1935643" y="3950970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643" y="3950970"/>
                <a:ext cx="457200" cy="783804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1055370" y="3937428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370" y="3937428"/>
                <a:ext cx="457200" cy="783804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2971800" y="3968964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968964"/>
                <a:ext cx="457200" cy="783804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3429000" y="3957534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957534"/>
                <a:ext cx="457200" cy="783804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886200" y="3937428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937428"/>
                <a:ext cx="457200" cy="783804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4360626" y="3950970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Verdana" pitchFamily="34" charset="0"/>
                              <a:cs typeface="Verdana" pitchFamily="34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626" y="3950970"/>
                <a:ext cx="457200" cy="783804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25780" y="342900"/>
            <a:ext cx="3646170" cy="584775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 a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147238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569758" y="1549131"/>
                <a:ext cx="3185487" cy="892745"/>
              </a:xfrm>
              <a:prstGeom prst="rect">
                <a:avLst/>
              </a:prstGeom>
              <a:ln w="38100">
                <a:solidFill>
                  <a:schemeClr val="accent4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+mn-lt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+mn-lt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latin typeface="+mn-lt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>
                    <a:latin typeface="+mn-lt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+mn-lt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+mn-lt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latin typeface="+mn-lt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600" b="1" dirty="0">
                    <a:latin typeface="+mn-lt"/>
                  </a:rPr>
                  <a:t> = ____</a:t>
                </a:r>
                <a:endParaRPr lang="en-US" sz="3600" b="1" dirty="0">
                  <a:latin typeface="+mn-lt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58" y="1549131"/>
                <a:ext cx="3185487" cy="89274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r="-3970" b="-7843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569758" y="2971800"/>
                <a:ext cx="2617470" cy="928652"/>
              </a:xfrm>
              <a:prstGeom prst="rect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3600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58" y="2971800"/>
                <a:ext cx="2617470" cy="92865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6962"/>
                </a:stretch>
              </a:blipFill>
              <a:ln w="3810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878493" y="377190"/>
            <a:ext cx="4457700" cy="461665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Common Denominator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Rectangle 33"/>
              <p:cNvSpPr/>
              <p:nvPr/>
            </p:nvSpPr>
            <p:spPr>
              <a:xfrm>
                <a:off x="9144000" y="1179022"/>
                <a:ext cx="3284874" cy="892745"/>
              </a:xfrm>
              <a:prstGeom prst="rect">
                <a:avLst/>
              </a:prstGeom>
              <a:ln w="38100">
                <a:solidFill>
                  <a:schemeClr val="accent4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+mn-lt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600" b="1" dirty="0">
                    <a:latin typeface="+mn-lt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+mn-lt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+mn-lt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latin typeface="+mn-lt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600" b="1" dirty="0">
                    <a:latin typeface="+mn-lt"/>
                  </a:rPr>
                  <a:t> = </a:t>
                </a:r>
                <a:r>
                  <a:rPr lang="en-US" sz="3600" b="1" dirty="0">
                    <a:latin typeface="+mn-lt"/>
                  </a:rPr>
                  <a:t> </a:t>
                </a:r>
                <a:r>
                  <a:rPr lang="en-US" sz="3600" b="1" dirty="0" smtClean="0">
                    <a:latin typeface="+mn-lt"/>
                  </a:rPr>
                  <a:t>        </a:t>
                </a:r>
                <a:endParaRPr lang="en-US" sz="3600" b="1" dirty="0">
                  <a:latin typeface="+mn-lt"/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0" y="1179022"/>
                <a:ext cx="3284874" cy="89274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7843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3153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97180" y="2514600"/>
                <a:ext cx="3246120" cy="832344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÷</a:t>
                </a:r>
                <a:r>
                  <a:rPr lang="en-US" sz="3200" b="1" dirty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=    </a:t>
                </a:r>
                <a:endParaRPr lang="en-US" sz="3200" b="1" dirty="0" smtClean="0">
                  <a:latin typeface="+mn-lt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" y="2514600"/>
                <a:ext cx="3246120" cy="83234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2817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028700" y="537210"/>
            <a:ext cx="6972300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are dividing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by a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number,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we can get the same answer by multiplying by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400" b="1" u="sng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reciprocal</a:t>
            </a:r>
            <a:r>
              <a:rPr lang="en-US" sz="2400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that number.</a:t>
            </a:r>
          </a:p>
        </p:txBody>
      </p:sp>
      <p:pic>
        <p:nvPicPr>
          <p:cNvPr id="4" name="Picture 2" descr="http://img.tfd.com/wn/87/5FC8E-headst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00300"/>
            <a:ext cx="12477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5029200" y="2529840"/>
                <a:ext cx="3657600" cy="832344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x</a:t>
                </a:r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lang="en-US" sz="3200" b="1" dirty="0" smtClean="0">
                    <a:latin typeface="+mn-lt"/>
                    <a:ea typeface="Verdana" pitchFamily="34" charset="0"/>
                    <a:cs typeface="Verdana" pitchFamily="34" charset="0"/>
                  </a:rPr>
                  <a:t>   =</a:t>
                </a:r>
                <a:endParaRPr lang="en-US" sz="3200" b="1" dirty="0" smtClean="0">
                  <a:latin typeface="+mn-lt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29840"/>
                <a:ext cx="3657600" cy="83234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6294"/>
                </a:stretch>
              </a:blipFill>
              <a:ln w="3810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-4686300" y="3543300"/>
                <a:ext cx="4686300" cy="1355820"/>
              </a:xfrm>
              <a:prstGeom prst="rect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The </a:t>
                </a:r>
                <a:r>
                  <a:rPr lang="en-US" sz="2400" b="1" u="sng" dirty="0" smtClean="0">
                    <a:solidFill>
                      <a:schemeClr val="accent3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reciprocal</a:t>
                </a:r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is       </a:t>
                </a:r>
              </a:p>
              <a:p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   </a:t>
                </a:r>
                <a:endPara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86300" y="3543300"/>
                <a:ext cx="4686300" cy="13558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548"/>
                </a:stretch>
              </a:blipFill>
              <a:ln w="381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6210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150</Words>
  <Application>Microsoft Office PowerPoint</Application>
  <PresentationFormat>On-screen Show (16:10)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Julie Kochan</cp:lastModifiedBy>
  <cp:revision>35</cp:revision>
  <dcterms:created xsi:type="dcterms:W3CDTF">2011-06-12T17:04:43Z</dcterms:created>
  <dcterms:modified xsi:type="dcterms:W3CDTF">2012-09-30T20:06:17Z</dcterms:modified>
</cp:coreProperties>
</file>